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</p:sldIdLst>
  <p:sldSz cy="6858000" cx="12192000"/>
  <p:notesSz cx="6858000" cy="1857375"/>
  <p:embeddedFontLst>
    <p:embeddedFont>
      <p:font typeface="Montserrat"/>
      <p:regular r:id="rId60"/>
      <p:bold r:id="rId61"/>
      <p:italic r:id="rId62"/>
      <p:boldItalic r:id="rId63"/>
    </p:embeddedFont>
    <p:embeddedFont>
      <p:font typeface="Lato"/>
      <p:regular r:id="rId64"/>
      <p:bold r:id="rId65"/>
      <p:italic r:id="rId66"/>
      <p:boldItalic r:id="rId67"/>
    </p:embeddedFont>
    <p:embeddedFont>
      <p:font typeface="IBM Plex Mono SemiBold"/>
      <p:regular r:id="rId68"/>
      <p:bold r:id="rId69"/>
      <p:italic r:id="rId70"/>
      <p:boldItalic r:id="rId71"/>
    </p:embeddedFont>
    <p:embeddedFont>
      <p:font typeface="IBM Plex Mono"/>
      <p:regular r:id="rId72"/>
      <p:bold r:id="rId73"/>
      <p:italic r:id="rId74"/>
      <p:boldItalic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76" roundtripDataSignature="AMtx7mi+ToXQb6fnS8i7UKpoTbiBDqxua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IBMPlexMono-bold.fntdata"/><Relationship Id="rId72" Type="http://schemas.openxmlformats.org/officeDocument/2006/relationships/font" Target="fonts/IBMPlexMono-regular.fntdata"/><Relationship Id="rId31" Type="http://schemas.openxmlformats.org/officeDocument/2006/relationships/slide" Target="slides/slide26.xml"/><Relationship Id="rId75" Type="http://schemas.openxmlformats.org/officeDocument/2006/relationships/font" Target="fonts/IBMPlexMono-boldItalic.fntdata"/><Relationship Id="rId30" Type="http://schemas.openxmlformats.org/officeDocument/2006/relationships/slide" Target="slides/slide25.xml"/><Relationship Id="rId74" Type="http://schemas.openxmlformats.org/officeDocument/2006/relationships/font" Target="fonts/IBMPlexMono-italic.fntdata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76" Type="http://customschemas.google.com/relationships/presentationmetadata" Target="metadata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IBMPlexMonoSemiBold-boldItalic.fntdata"/><Relationship Id="rId70" Type="http://schemas.openxmlformats.org/officeDocument/2006/relationships/font" Target="fonts/IBMPlexMonoSemiBold-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Montserrat-italic.fntdata"/><Relationship Id="rId61" Type="http://schemas.openxmlformats.org/officeDocument/2006/relationships/font" Target="fonts/Montserrat-bold.fntdata"/><Relationship Id="rId20" Type="http://schemas.openxmlformats.org/officeDocument/2006/relationships/slide" Target="slides/slide15.xml"/><Relationship Id="rId64" Type="http://schemas.openxmlformats.org/officeDocument/2006/relationships/font" Target="fonts/Lato-regular.fntdata"/><Relationship Id="rId63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66" Type="http://schemas.openxmlformats.org/officeDocument/2006/relationships/font" Target="fonts/Lato-italic.fntdata"/><Relationship Id="rId21" Type="http://schemas.openxmlformats.org/officeDocument/2006/relationships/slide" Target="slides/slide16.xml"/><Relationship Id="rId65" Type="http://schemas.openxmlformats.org/officeDocument/2006/relationships/font" Target="fonts/Lato-bold.fntdata"/><Relationship Id="rId24" Type="http://schemas.openxmlformats.org/officeDocument/2006/relationships/slide" Target="slides/slide19.xml"/><Relationship Id="rId68" Type="http://schemas.openxmlformats.org/officeDocument/2006/relationships/font" Target="fonts/IBMPlexMonoSemiBold-regular.fntdata"/><Relationship Id="rId23" Type="http://schemas.openxmlformats.org/officeDocument/2006/relationships/slide" Target="slides/slide18.xml"/><Relationship Id="rId67" Type="http://schemas.openxmlformats.org/officeDocument/2006/relationships/font" Target="fonts/Lato-boldItalic.fntdata"/><Relationship Id="rId60" Type="http://schemas.openxmlformats.org/officeDocument/2006/relationships/font" Target="fonts/Montserrat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IBMPlexMonoSemiBold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0b3a9a4afb_1_24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10b3a9a4afb_1_24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0b3a9a4afb_1_24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10b3a9a4afb_1_24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0b3a9a4afb_1_24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10b3a9a4afb_1_24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0b3a9a4afb_1_24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10b3a9a4afb_1_24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18" name="Google Shape;318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b3a9a4afb_1_25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10b3a9a4afb_1_25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0b3a9a4afb_1_26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g10b3a9a4afb_1_26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0b3a9a4afb_1_26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g10b3a9a4afb_1_26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6" name="Google Shape;546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4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10a5a8edd54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4" name="Google Shape;554;g10a5a8edd54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g10a5a8edd54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10a5a8edd54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2" name="Google Shape;562;g10a5a8edd54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g10a5a8edd54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4" name="Google Shape;18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0b3a9a4afb_1_2287"/>
          <p:cNvSpPr/>
          <p:nvPr/>
        </p:nvSpPr>
        <p:spPr>
          <a:xfrm rot="5400000">
            <a:off x="10000500" y="673"/>
            <a:ext cx="2191500" cy="21915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" name="Google Shape;15;g10b3a9a4afb_1_2287"/>
          <p:cNvGrpSpPr/>
          <p:nvPr/>
        </p:nvGrpSpPr>
        <p:grpSpPr>
          <a:xfrm>
            <a:off x="0" y="654"/>
            <a:ext cx="6871435" cy="6845694"/>
            <a:chOff x="0" y="75"/>
            <a:chExt cx="5153705" cy="5152950"/>
          </a:xfrm>
        </p:grpSpPr>
        <p:sp>
          <p:nvSpPr>
            <p:cNvPr id="16" name="Google Shape;16;g10b3a9a4afb_1_2287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g10b3a9a4afb_1_2287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g10b3a9a4afb_1_2287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g10b3a9a4afb_1_2287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g10b3a9a4afb_1_2287"/>
          <p:cNvSpPr txBox="1"/>
          <p:nvPr>
            <p:ph type="ctrTitle"/>
          </p:nvPr>
        </p:nvSpPr>
        <p:spPr>
          <a:xfrm>
            <a:off x="4716200" y="2104533"/>
            <a:ext cx="6690000" cy="210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21" name="Google Shape;21;g10b3a9a4afb_1_2287"/>
          <p:cNvSpPr txBox="1"/>
          <p:nvPr>
            <p:ph idx="1" type="subTitle"/>
          </p:nvPr>
        </p:nvSpPr>
        <p:spPr>
          <a:xfrm>
            <a:off x="6778600" y="5233233"/>
            <a:ext cx="4627500" cy="67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22" name="Google Shape;22;g10b3a9a4afb_1_228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g10b3a9a4afb_1_2383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111" name="Google Shape;111;g10b3a9a4afb_1_238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g10b3a9a4afb_1_238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g10b3a9a4afb_1_238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g10b3a9a4afb_1_238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g10b3a9a4afb_1_238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g10b3a9a4afb_1_238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g10b3a9a4afb_1_238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g10b3a9a4afb_1_238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g10b3a9a4afb_1_238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g10b3a9a4afb_1_238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g10b3a9a4afb_1_238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g10b3a9a4afb_1_238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g10b3a9a4afb_1_238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g10b3a9a4afb_1_238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g10b3a9a4afb_1_238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g10b3a9a4afb_1_238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g10b3a9a4afb_1_238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g10b3a9a4afb_1_238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g10b3a9a4afb_1_2383"/>
          <p:cNvSpPr txBox="1"/>
          <p:nvPr>
            <p:ph hasCustomPrompt="1" type="title"/>
          </p:nvPr>
        </p:nvSpPr>
        <p:spPr>
          <a:xfrm>
            <a:off x="1098467" y="1712900"/>
            <a:ext cx="63681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2pPr>
            <a:lvl3pPr lvl="2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3pPr>
            <a:lvl4pPr lvl="3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4pPr>
            <a:lvl5pPr lvl="4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5pPr>
            <a:lvl6pPr lvl="5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6pPr>
            <a:lvl7pPr lvl="6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7pPr>
            <a:lvl8pPr lvl="7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8pPr>
            <a:lvl9pPr lvl="8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9pPr>
          </a:lstStyle>
          <a:p>
            <a:r>
              <a:t>xx%</a:t>
            </a:r>
          </a:p>
        </p:txBody>
      </p:sp>
      <p:sp>
        <p:nvSpPr>
          <p:cNvPr id="130" name="Google Shape;130;g10b3a9a4afb_1_2383"/>
          <p:cNvSpPr txBox="1"/>
          <p:nvPr>
            <p:ph idx="1" type="body"/>
          </p:nvPr>
        </p:nvSpPr>
        <p:spPr>
          <a:xfrm>
            <a:off x="1098467" y="3524166"/>
            <a:ext cx="6368100" cy="16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31" name="Google Shape;131;g10b3a9a4afb_1_238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b3a9a4afb_1_240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showMasterSp="0">
  <p:cSld name="1_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b3a9a4afb_1_2408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800"/>
              <a:buFont typeface="IBM Plex Mono SemiBold"/>
              <a:buNone/>
              <a:defRPr b="0" i="0" sz="4800" u="none" cap="none" strike="noStrike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9pPr>
          </a:lstStyle>
          <a:p/>
        </p:txBody>
      </p:sp>
      <p:sp>
        <p:nvSpPr>
          <p:cNvPr id="136" name="Google Shape;136;g10b3a9a4afb_1_240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3a9a4afb_1_2411"/>
          <p:cNvSpPr txBox="1"/>
          <p:nvPr>
            <p:ph idx="12" type="sldNum"/>
          </p:nvPr>
        </p:nvSpPr>
        <p:spPr>
          <a:xfrm>
            <a:off x="8714772" y="6025573"/>
            <a:ext cx="274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b3a9a4afb_1_2413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9pPr>
          </a:lstStyle>
          <a:p/>
        </p:txBody>
      </p:sp>
      <p:sp>
        <p:nvSpPr>
          <p:cNvPr id="141" name="Google Shape;141;g10b3a9a4afb_1_2413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g10b3a9a4afb_1_24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g10b3a9a4afb_1_24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g10b3a9a4afb_1_2413"/>
          <p:cNvSpPr txBox="1"/>
          <p:nvPr>
            <p:ph idx="12" type="sldNum"/>
          </p:nvPr>
        </p:nvSpPr>
        <p:spPr>
          <a:xfrm>
            <a:off x="8714772" y="6025573"/>
            <a:ext cx="274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Vertical Title and Text">
  <p:cSld name="1_Vertical Title and 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b3a9a4afb_1_2419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g10b3a9a4afb_1_241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g10b3a9a4afb_1_2297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25" name="Google Shape;25;g10b3a9a4afb_1_229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g10b3a9a4afb_1_229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g10b3a9a4afb_1_229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g10b3a9a4afb_1_2297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g10b3a9a4afb_1_2297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g10b3a9a4afb_1_229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g10b3a9a4afb_1_229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g10b3a9a4afb_1_2297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g10b3a9a4afb_1_229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g10b3a9a4afb_1_229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g10b3a9a4afb_1_229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g10b3a9a4afb_1_229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g10b3a9a4afb_1_22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g10b3a9a4afb_1_2297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g10b3a9a4afb_1_2297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g10b3a9a4afb_1_229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g10b3a9a4afb_1_229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g10b3a9a4afb_1_2297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" name="Google Shape;43;g10b3a9a4afb_1_2297"/>
          <p:cNvSpPr txBox="1"/>
          <p:nvPr>
            <p:ph type="title"/>
          </p:nvPr>
        </p:nvSpPr>
        <p:spPr>
          <a:xfrm>
            <a:off x="1098467" y="2737333"/>
            <a:ext cx="6116100" cy="1531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44" name="Google Shape;44;g10b3a9a4afb_1_229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g10b3a9a4afb_1_2319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47" name="Google Shape;47;g10b3a9a4afb_1_23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g10b3a9a4afb_1_23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g10b3a9a4afb_1_2319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50" name="Google Shape;50;g10b3a9a4afb_1_2319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1" name="Google Shape;51;g10b3a9a4afb_1_231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g10b3a9a4afb_1_2326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4" name="Google Shape;54;g10b3a9a4afb_1_232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g10b3a9a4afb_1_232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g10b3a9a4afb_1_2326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57" name="Google Shape;57;g10b3a9a4afb_1_2326"/>
          <p:cNvSpPr txBox="1"/>
          <p:nvPr>
            <p:ph idx="1" type="body"/>
          </p:nvPr>
        </p:nvSpPr>
        <p:spPr>
          <a:xfrm>
            <a:off x="1730000" y="2090067"/>
            <a:ext cx="45375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8" name="Google Shape;58;g10b3a9a4afb_1_2326"/>
          <p:cNvSpPr txBox="1"/>
          <p:nvPr>
            <p:ph idx="2" type="body"/>
          </p:nvPr>
        </p:nvSpPr>
        <p:spPr>
          <a:xfrm>
            <a:off x="6577628" y="2090067"/>
            <a:ext cx="45375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9" name="Google Shape;59;g10b3a9a4afb_1_232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g10b3a9a4afb_1_2334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62" name="Google Shape;62;g10b3a9a4afb_1_233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g10b3a9a4afb_1_233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g10b3a9a4afb_1_2334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65" name="Google Shape;65;g10b3a9a4afb_1_233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g10b3a9a4afb_1_2340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68" name="Google Shape;68;g10b3a9a4afb_1_234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g10b3a9a4afb_1_234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g10b3a9a4afb_1_2340"/>
          <p:cNvSpPr txBox="1"/>
          <p:nvPr>
            <p:ph type="title"/>
          </p:nvPr>
        </p:nvSpPr>
        <p:spPr>
          <a:xfrm>
            <a:off x="1730000" y="525000"/>
            <a:ext cx="5065200" cy="1990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71" name="Google Shape;71;g10b3a9a4afb_1_2340"/>
          <p:cNvSpPr txBox="1"/>
          <p:nvPr>
            <p:ph idx="1" type="body"/>
          </p:nvPr>
        </p:nvSpPr>
        <p:spPr>
          <a:xfrm>
            <a:off x="1730000" y="2630067"/>
            <a:ext cx="5065200" cy="3221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72" name="Google Shape;72;g10b3a9a4afb_1_234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g10b3a9a4afb_1_2347"/>
          <p:cNvGrpSpPr/>
          <p:nvPr/>
        </p:nvGrpSpPr>
        <p:grpSpPr>
          <a:xfrm>
            <a:off x="5875053" y="0"/>
            <a:ext cx="6316642" cy="6857829"/>
            <a:chOff x="4406400" y="0"/>
            <a:chExt cx="4737600" cy="5143500"/>
          </a:xfrm>
        </p:grpSpPr>
        <p:sp>
          <p:nvSpPr>
            <p:cNvPr id="75" name="Google Shape;75;g10b3a9a4afb_1_2347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g10b3a9a4afb_1_234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g10b3a9a4afb_1_2347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g10b3a9a4afb_1_2347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g10b3a9a4afb_1_2347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g10b3a9a4afb_1_2347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g10b3a9a4afb_1_23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g10b3a9a4afb_1_2347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g10b3a9a4afb_1_2347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g10b3a9a4afb_1_2347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g10b3a9a4afb_1_2347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g10b3a9a4afb_1_234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10b3a9a4afb_1_2347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g10b3a9a4afb_1_2347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g10b3a9a4afb_1_2347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g10b3a9a4afb_1_2347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g10b3a9a4afb_1_234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g10b3a9a4afb_1_2347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g10b3a9a4afb_1_2347"/>
          <p:cNvSpPr txBox="1"/>
          <p:nvPr>
            <p:ph type="title"/>
          </p:nvPr>
        </p:nvSpPr>
        <p:spPr>
          <a:xfrm>
            <a:off x="1098467" y="1155700"/>
            <a:ext cx="6116100" cy="469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94" name="Google Shape;94;g10b3a9a4afb_1_234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g10b3a9a4afb_1_2369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97" name="Google Shape;97;g10b3a9a4afb_1_236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g10b3a9a4afb_1_236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g10b3a9a4afb_1_2369"/>
          <p:cNvSpPr txBox="1"/>
          <p:nvPr>
            <p:ph type="title"/>
          </p:nvPr>
        </p:nvSpPr>
        <p:spPr>
          <a:xfrm>
            <a:off x="1730000" y="2211100"/>
            <a:ext cx="4048500" cy="2335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00" name="Google Shape;100;g10b3a9a4afb_1_2369"/>
          <p:cNvSpPr txBox="1"/>
          <p:nvPr>
            <p:ph idx="1" type="subTitle"/>
          </p:nvPr>
        </p:nvSpPr>
        <p:spPr>
          <a:xfrm>
            <a:off x="1730000" y="4717333"/>
            <a:ext cx="4048500" cy="67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01" name="Google Shape;101;g10b3a9a4afb_1_2369"/>
          <p:cNvSpPr txBox="1"/>
          <p:nvPr>
            <p:ph idx="2" type="body"/>
          </p:nvPr>
        </p:nvSpPr>
        <p:spPr>
          <a:xfrm>
            <a:off x="6197600" y="2262133"/>
            <a:ext cx="4902300" cy="3129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02" name="Google Shape;102;g10b3a9a4afb_1_236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g10b3a9a4afb_1_2377"/>
          <p:cNvGrpSpPr/>
          <p:nvPr/>
        </p:nvGrpSpPr>
        <p:grpSpPr>
          <a:xfrm>
            <a:off x="0" y="5504636"/>
            <a:ext cx="931877" cy="912853"/>
            <a:chOff x="0" y="3785672"/>
            <a:chExt cx="698925" cy="684657"/>
          </a:xfrm>
        </p:grpSpPr>
        <p:sp>
          <p:nvSpPr>
            <p:cNvPr id="105" name="Google Shape;105;g10b3a9a4afb_1_2377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g10b3a9a4afb_1_2377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g10b3a9a4afb_1_2377"/>
          <p:cNvSpPr txBox="1"/>
          <p:nvPr>
            <p:ph idx="1" type="body"/>
          </p:nvPr>
        </p:nvSpPr>
        <p:spPr>
          <a:xfrm>
            <a:off x="1083633" y="5740500"/>
            <a:ext cx="9248100" cy="69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08" name="Google Shape;108;g10b3a9a4afb_1_237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0b3a9a4afb_1_2283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" name="Google Shape;11;g10b3a9a4afb_1_2283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  <a:defRPr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" name="Google Shape;12;g10b3a9a4afb_1_228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hyperlink" Target="https://github.com/tinhnhatpham/ibm_data_science_course_10_applied_data_science_capstone/blob/master/EDA%20with%20Data%20Visualization.ipynb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hyperlink" Target="https://github.com/tinhnhatpham/ibm_data_science_course_10_applied_data_science_capstone/blob/master/EDA%20with%20SQL.ipynb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hyperlink" Target="https://github.com/tinhnhatpham/ibm_data_science_course_10_applied_data_science_capstone/blob/master/Interactive%20Visual%20Analytics%20with%20Folium%20lab.ipynb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hyperlink" Target="https://github.com/tinhnhatpham/ibm_data_science_course_10_applied_data_science_capstone/blob/master/spacex_dash_app.py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hyperlink" Target="https://github.com/tinhnhatpham/ibm_data_science_course_10_applied_data_science_capstone/blob/master/Machine%20Learning%20Prediction.ipynb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7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2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hyperlink" Target="https://github.com/tinhnhatpham/ibm_data_science_course_10_applied_data_science_capstone/blob/master/Data%20Collection%20API.ipynb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hyperlink" Target="https://github.com/tinhnhatpham/ibm_data_science_course_10_applied_data_science_capstone/blob/master/Data%20Collection%20with%20Web%20Scraping.ipynb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hyperlink" Target="https://github.com/tinhnhatpham/ibm_data_science_course_10_applied_data_science_capstone/blob/master/EDA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"/>
          <p:cNvSpPr txBox="1"/>
          <p:nvPr/>
        </p:nvSpPr>
        <p:spPr>
          <a:xfrm>
            <a:off x="888546" y="4568734"/>
            <a:ext cx="2514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</a:rPr>
              <a:t>Tinh Nhat Pham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</a:rPr>
              <a:t>1/1/2022</a:t>
            </a:r>
            <a:endParaRPr/>
          </a:p>
        </p:txBody>
      </p:sp>
      <p:pic>
        <p:nvPicPr>
          <p:cNvPr descr="IBM Skills Network Logo - Horizontal-noai copy.png" id="153" name="Google Shape;15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9820" y="676828"/>
            <a:ext cx="2104103" cy="629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0b3a9a4afb_1_2437"/>
          <p:cNvSpPr txBox="1"/>
          <p:nvPr>
            <p:ph idx="12" type="sldNum"/>
          </p:nvPr>
        </p:nvSpPr>
        <p:spPr>
          <a:xfrm>
            <a:off x="8714772" y="6025573"/>
            <a:ext cx="274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g10b3a9a4afb_1_2437"/>
          <p:cNvSpPr txBox="1"/>
          <p:nvPr/>
        </p:nvSpPr>
        <p:spPr>
          <a:xfrm>
            <a:off x="770011" y="538650"/>
            <a:ext cx="105156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Wrangling (cont.)</a:t>
            </a:r>
            <a:endParaRPr/>
          </a:p>
        </p:txBody>
      </p:sp>
      <p:sp>
        <p:nvSpPr>
          <p:cNvPr id="235" name="Google Shape;235;g10b3a9a4afb_1_2437"/>
          <p:cNvSpPr/>
          <p:nvPr/>
        </p:nvSpPr>
        <p:spPr>
          <a:xfrm>
            <a:off x="770000" y="1899575"/>
            <a:ext cx="2136300" cy="129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number of launch each sites</a:t>
            </a:r>
            <a:endParaRPr/>
          </a:p>
        </p:txBody>
      </p:sp>
      <p:sp>
        <p:nvSpPr>
          <p:cNvPr id="236" name="Google Shape;236;g10b3a9a4afb_1_2437"/>
          <p:cNvSpPr/>
          <p:nvPr/>
        </p:nvSpPr>
        <p:spPr>
          <a:xfrm>
            <a:off x="4684812" y="1899575"/>
            <a:ext cx="2136300" cy="129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number and occurrence each </a:t>
            </a:r>
            <a:r>
              <a:rPr lang="en-US"/>
              <a:t>orbit</a:t>
            </a:r>
            <a:r>
              <a:rPr lang="en-US"/>
              <a:t> </a:t>
            </a:r>
            <a:endParaRPr/>
          </a:p>
        </p:txBody>
      </p:sp>
      <p:sp>
        <p:nvSpPr>
          <p:cNvPr id="237" name="Google Shape;237;g10b3a9a4afb_1_2437"/>
          <p:cNvSpPr/>
          <p:nvPr/>
        </p:nvSpPr>
        <p:spPr>
          <a:xfrm>
            <a:off x="8599602" y="1899575"/>
            <a:ext cx="2136300" cy="129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number and occurrence mission Outcome per Orbit type</a:t>
            </a:r>
            <a:endParaRPr/>
          </a:p>
        </p:txBody>
      </p:sp>
      <p:sp>
        <p:nvSpPr>
          <p:cNvPr id="238" name="Google Shape;238;g10b3a9a4afb_1_2437"/>
          <p:cNvSpPr/>
          <p:nvPr/>
        </p:nvSpPr>
        <p:spPr>
          <a:xfrm>
            <a:off x="8599612" y="4350450"/>
            <a:ext cx="2136300" cy="129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number and occurrence mission Outcome per Orbit type</a:t>
            </a:r>
            <a:endParaRPr/>
          </a:p>
        </p:txBody>
      </p:sp>
      <p:sp>
        <p:nvSpPr>
          <p:cNvPr id="239" name="Google Shape;239;g10b3a9a4afb_1_2437"/>
          <p:cNvSpPr/>
          <p:nvPr/>
        </p:nvSpPr>
        <p:spPr>
          <a:xfrm>
            <a:off x="4684812" y="4350450"/>
            <a:ext cx="2136300" cy="129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landing outcome labe</a:t>
            </a:r>
            <a:endParaRPr/>
          </a:p>
        </p:txBody>
      </p:sp>
      <p:sp>
        <p:nvSpPr>
          <p:cNvPr id="240" name="Google Shape;240;g10b3a9a4afb_1_2437"/>
          <p:cNvSpPr/>
          <p:nvPr/>
        </p:nvSpPr>
        <p:spPr>
          <a:xfrm>
            <a:off x="770012" y="4350450"/>
            <a:ext cx="2136300" cy="129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Determine the successful rate</a:t>
            </a:r>
            <a:endParaRPr/>
          </a:p>
        </p:txBody>
      </p:sp>
      <p:sp>
        <p:nvSpPr>
          <p:cNvPr id="241" name="Google Shape;241;g10b3a9a4afb_1_2437"/>
          <p:cNvSpPr/>
          <p:nvPr/>
        </p:nvSpPr>
        <p:spPr>
          <a:xfrm flipH="1" rot="10800000">
            <a:off x="2912549" y="2425700"/>
            <a:ext cx="1770300" cy="244800"/>
          </a:xfrm>
          <a:prstGeom prst="rightArrow">
            <a:avLst>
              <a:gd fmla="val 17273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10b3a9a4afb_1_2437"/>
          <p:cNvSpPr/>
          <p:nvPr/>
        </p:nvSpPr>
        <p:spPr>
          <a:xfrm flipH="1" rot="10800000">
            <a:off x="6823049" y="2425700"/>
            <a:ext cx="1770300" cy="244800"/>
          </a:xfrm>
          <a:prstGeom prst="rightArrow">
            <a:avLst>
              <a:gd fmla="val 17273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10b3a9a4afb_1_2437"/>
          <p:cNvSpPr/>
          <p:nvPr/>
        </p:nvSpPr>
        <p:spPr>
          <a:xfrm rot="10800000">
            <a:off x="6823049" y="4877700"/>
            <a:ext cx="1770300" cy="244800"/>
          </a:xfrm>
          <a:prstGeom prst="rightArrow">
            <a:avLst>
              <a:gd fmla="val 17273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10b3a9a4afb_1_2437"/>
          <p:cNvSpPr/>
          <p:nvPr/>
        </p:nvSpPr>
        <p:spPr>
          <a:xfrm rot="10800000">
            <a:off x="2912549" y="4877700"/>
            <a:ext cx="1770300" cy="244800"/>
          </a:xfrm>
          <a:prstGeom prst="rightArrow">
            <a:avLst>
              <a:gd fmla="val 17273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10b3a9a4afb_1_2437"/>
          <p:cNvSpPr/>
          <p:nvPr/>
        </p:nvSpPr>
        <p:spPr>
          <a:xfrm flipH="1" rot="-5400000">
            <a:off x="9126100" y="3660800"/>
            <a:ext cx="1072500" cy="234000"/>
          </a:xfrm>
          <a:prstGeom prst="rightArrow">
            <a:avLst>
              <a:gd fmla="val 17273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11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Scatter plot: FlightNumber vs PayMassLoad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Check the 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relationship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between flight number vs rocket payload mass based on landing outcome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Scatter plot: FlightNumber vs Launch 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Check the relationship between flight number vs launch sites based on landing outcome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Scatter plot: PayloadMass vs Launch 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Check the relationship between flight number vs launch sites based on landing outcome 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1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 Data Visualization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0b3a9a4afb_1_2455"/>
          <p:cNvSpPr txBox="1"/>
          <p:nvPr>
            <p:ph idx="12" type="sldNum"/>
          </p:nvPr>
        </p:nvSpPr>
        <p:spPr>
          <a:xfrm>
            <a:off x="8714772" y="6025573"/>
            <a:ext cx="274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g10b3a9a4afb_1_2455"/>
          <p:cNvSpPr txBox="1"/>
          <p:nvPr>
            <p:ph idx="4294967295" type="body"/>
          </p:nvPr>
        </p:nvSpPr>
        <p:spPr>
          <a:xfrm>
            <a:off x="770010" y="1825625"/>
            <a:ext cx="97455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Bar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plot: Successful rate vs Orbit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Visualize the relationship between successful rate of each orbit type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Scatter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plot: FlightNumber vs Orbit type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Visualize the relationship between Flight number and Orbit type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Scatter plot: PayloadMass vs 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Orbit type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Visualize the relationship between Payload mass and Orbit type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Line plot: Successful rate over the years (2010 - 2020)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Visualize the successful rate from 2010 - 2020, which kept increasing since 2013 till 2020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GitHub URL: </a:t>
            </a:r>
            <a:r>
              <a:rPr lang="en-US" sz="2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Click here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g10b3a9a4afb_1_2455"/>
          <p:cNvSpPr txBox="1"/>
          <p:nvPr/>
        </p:nvSpPr>
        <p:spPr>
          <a:xfrm>
            <a:off x="770011" y="538650"/>
            <a:ext cx="105156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 Data Visualization (cont.)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12"/>
          <p:cNvSpPr txBox="1"/>
          <p:nvPr>
            <p:ph idx="4294967295" type="body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Query the names of the unique launch sites in the space mission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Query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the names of the unique launch sites in the space mission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Query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5 records where launch sites begin with the string 'CCA'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Query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the total payload mass carried by boosters launched by NASA (CRS)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Query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average payload mass carried by booster version F9 v1.1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date when the first successful landing outcome in ground pad was achieved.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1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 SQL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0b3a9a4afb_1_2477"/>
          <p:cNvSpPr txBox="1"/>
          <p:nvPr>
            <p:ph idx="12" type="sldNum"/>
          </p:nvPr>
        </p:nvSpPr>
        <p:spPr>
          <a:xfrm>
            <a:off x="8714772" y="6025573"/>
            <a:ext cx="274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g10b3a9a4afb_1_2477"/>
          <p:cNvSpPr txBox="1"/>
          <p:nvPr>
            <p:ph idx="4294967295" type="body"/>
          </p:nvPr>
        </p:nvSpPr>
        <p:spPr>
          <a:xfrm>
            <a:off x="770000" y="1806575"/>
            <a:ext cx="9745500" cy="46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445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names of the boosters which have success in drone ship and have payload mass greater than 4000 but less than 6000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total number of successful and failure mission outcomes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names of the booster_versions which have carried the maximum payload mass. Use a subquery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failed landing_outcomes in drone ship, their booster versions, and launch site names for in year 2015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Rank the count of landing outcomes (such as Failure (drone ship) or Success (ground pad)) between the date 2010-06-04 and 2017-03-20, in descending order</a:t>
            </a:r>
            <a:endParaRPr sz="2200"/>
          </a:p>
          <a:p>
            <a:pPr indent="-228600" lvl="0" marL="228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GitHub URL: </a:t>
            </a:r>
            <a:r>
              <a:rPr lang="en-US" sz="2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Click here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g10b3a9a4afb_1_2477"/>
          <p:cNvSpPr txBox="1"/>
          <p:nvPr/>
        </p:nvSpPr>
        <p:spPr>
          <a:xfrm>
            <a:off x="770011" y="538650"/>
            <a:ext cx="105156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 SQL (cont.)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13"/>
          <p:cNvSpPr txBox="1"/>
          <p:nvPr>
            <p:ph idx="4294967295" type="body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Create circle object to show the location of NASA center and marker to show the name NASA JSC on the folium map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Create circle objects to show the locations of Launch Sites and marker objects to show the names of the Launch Sites on the folium map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Create marker objects to show the success/failed launches for each site on the map, and add to the Cluster marker object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distances between the CCAFS SLC-40 to the nearest coastline, highway, rainway, and city. Then draw the lines of the distances.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GitHub URL: </a:t>
            </a:r>
            <a:r>
              <a:rPr lang="en-US" sz="2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Click here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1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an Interactive Map with Folium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Google Shape;286;p14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what plots/graphs and interactions you have added to a dashboard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why you added those plots and interactions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drop down list of Launch sites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a pie chart to show the success/failed launch rate when choosing the site from drop down list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a slider to choose the minimum and maximum payload mass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a scatter plot to show the success/failed launches when choosing the site from drop down list and the min/max payload mass from slider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GitHub URL: </a:t>
            </a:r>
            <a:r>
              <a:rPr lang="en-US" sz="2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Click here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1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 Dashboard with Plotly Dash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15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Load the data and store in Pandas Dataframe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Create features (X) and target (Y)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Standardize the features X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Create Train set and Test set by using X and Y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Using GridSearchCV to find the best parameters for each classifier: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Logistic Regression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Support Vector Machine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K Nearest Neighbors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performance score each classifier by predict Test set.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Evaluate the best performing classification model.</a:t>
            </a:r>
            <a:endParaRPr/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GitHub URL: </a:t>
            </a:r>
            <a:r>
              <a:rPr lang="en-US" sz="2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Click here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1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Predictive Analysis (Classification)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0b3a9a4afb_1_2484"/>
          <p:cNvSpPr txBox="1"/>
          <p:nvPr>
            <p:ph idx="12" type="sldNum"/>
          </p:nvPr>
        </p:nvSpPr>
        <p:spPr>
          <a:xfrm>
            <a:off x="8714772" y="6025573"/>
            <a:ext cx="274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0" name="Google Shape;300;g10b3a9a4afb_1_2484"/>
          <p:cNvSpPr txBox="1"/>
          <p:nvPr/>
        </p:nvSpPr>
        <p:spPr>
          <a:xfrm>
            <a:off x="770011" y="538650"/>
            <a:ext cx="105156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37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Predictive Analysis (Classification) (cont.)</a:t>
            </a:r>
            <a:endParaRPr sz="3700"/>
          </a:p>
        </p:txBody>
      </p:sp>
      <p:sp>
        <p:nvSpPr>
          <p:cNvPr id="301" name="Google Shape;301;g10b3a9a4afb_1_2484"/>
          <p:cNvSpPr/>
          <p:nvPr/>
        </p:nvSpPr>
        <p:spPr>
          <a:xfrm>
            <a:off x="7447850" y="3535525"/>
            <a:ext cx="1371600" cy="708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Evaluation</a:t>
            </a:r>
            <a:endParaRPr/>
          </a:p>
        </p:txBody>
      </p:sp>
      <p:sp>
        <p:nvSpPr>
          <p:cNvPr id="302" name="Google Shape;302;g10b3a9a4afb_1_2484"/>
          <p:cNvSpPr/>
          <p:nvPr/>
        </p:nvSpPr>
        <p:spPr>
          <a:xfrm>
            <a:off x="1130300" y="3535525"/>
            <a:ext cx="1371600" cy="708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</a:t>
            </a:r>
            <a:endParaRPr/>
          </a:p>
        </p:txBody>
      </p:sp>
      <p:sp>
        <p:nvSpPr>
          <p:cNvPr id="303" name="Google Shape;303;g10b3a9a4afb_1_2484"/>
          <p:cNvSpPr/>
          <p:nvPr/>
        </p:nvSpPr>
        <p:spPr>
          <a:xfrm>
            <a:off x="3236150" y="3535525"/>
            <a:ext cx="1371600" cy="708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Training set</a:t>
            </a:r>
            <a:endParaRPr/>
          </a:p>
        </p:txBody>
      </p:sp>
      <p:sp>
        <p:nvSpPr>
          <p:cNvPr id="304" name="Google Shape;304;g10b3a9a4afb_1_2484"/>
          <p:cNvSpPr/>
          <p:nvPr/>
        </p:nvSpPr>
        <p:spPr>
          <a:xfrm>
            <a:off x="3236150" y="2118750"/>
            <a:ext cx="1371600" cy="708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 set</a:t>
            </a:r>
            <a:endParaRPr/>
          </a:p>
        </p:txBody>
      </p:sp>
      <p:sp>
        <p:nvSpPr>
          <p:cNvPr id="305" name="Google Shape;305;g10b3a9a4afb_1_2484"/>
          <p:cNvSpPr/>
          <p:nvPr/>
        </p:nvSpPr>
        <p:spPr>
          <a:xfrm>
            <a:off x="5342000" y="3535525"/>
            <a:ext cx="1371600" cy="708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Algorithm</a:t>
            </a:r>
            <a:endParaRPr/>
          </a:p>
        </p:txBody>
      </p:sp>
      <p:sp>
        <p:nvSpPr>
          <p:cNvPr id="306" name="Google Shape;306;g10b3a9a4afb_1_2484"/>
          <p:cNvSpPr/>
          <p:nvPr/>
        </p:nvSpPr>
        <p:spPr>
          <a:xfrm>
            <a:off x="9553700" y="3535525"/>
            <a:ext cx="1371600" cy="708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Best model</a:t>
            </a:r>
            <a:endParaRPr/>
          </a:p>
        </p:txBody>
      </p:sp>
      <p:cxnSp>
        <p:nvCxnSpPr>
          <p:cNvPr id="307" name="Google Shape;307;g10b3a9a4afb_1_2484"/>
          <p:cNvCxnSpPr>
            <a:stCxn id="302" idx="3"/>
            <a:endCxn id="303" idx="1"/>
          </p:cNvCxnSpPr>
          <p:nvPr/>
        </p:nvCxnSpPr>
        <p:spPr>
          <a:xfrm>
            <a:off x="2501900" y="3889675"/>
            <a:ext cx="734400" cy="0"/>
          </a:xfrm>
          <a:prstGeom prst="straightConnector1">
            <a:avLst/>
          </a:prstGeom>
          <a:noFill/>
          <a:ln cap="flat" cmpd="sng" w="38100">
            <a:solidFill>
              <a:srgbClr val="88888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8" name="Google Shape;308;g10b3a9a4afb_1_2484"/>
          <p:cNvCxnSpPr/>
          <p:nvPr/>
        </p:nvCxnSpPr>
        <p:spPr>
          <a:xfrm>
            <a:off x="4607675" y="3889675"/>
            <a:ext cx="734400" cy="0"/>
          </a:xfrm>
          <a:prstGeom prst="straightConnector1">
            <a:avLst/>
          </a:prstGeom>
          <a:noFill/>
          <a:ln cap="flat" cmpd="sng" w="38100">
            <a:solidFill>
              <a:srgbClr val="88888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9" name="Google Shape;309;g10b3a9a4afb_1_2484"/>
          <p:cNvCxnSpPr/>
          <p:nvPr/>
        </p:nvCxnSpPr>
        <p:spPr>
          <a:xfrm>
            <a:off x="8819450" y="3889675"/>
            <a:ext cx="734400" cy="0"/>
          </a:xfrm>
          <a:prstGeom prst="straightConnector1">
            <a:avLst/>
          </a:prstGeom>
          <a:noFill/>
          <a:ln cap="flat" cmpd="sng" w="38100">
            <a:solidFill>
              <a:srgbClr val="88888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0" name="Google Shape;310;g10b3a9a4afb_1_2484"/>
          <p:cNvCxnSpPr/>
          <p:nvPr/>
        </p:nvCxnSpPr>
        <p:spPr>
          <a:xfrm>
            <a:off x="6713525" y="3889675"/>
            <a:ext cx="734400" cy="0"/>
          </a:xfrm>
          <a:prstGeom prst="straightConnector1">
            <a:avLst/>
          </a:prstGeom>
          <a:noFill/>
          <a:ln cap="flat" cmpd="sng" w="38100">
            <a:solidFill>
              <a:srgbClr val="88888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1" name="Google Shape;311;g10b3a9a4afb_1_2484"/>
          <p:cNvCxnSpPr>
            <a:stCxn id="305" idx="2"/>
            <a:endCxn id="301" idx="2"/>
          </p:cNvCxnSpPr>
          <p:nvPr/>
        </p:nvCxnSpPr>
        <p:spPr>
          <a:xfrm flipH="1" rot="-5400000">
            <a:off x="7080500" y="3191125"/>
            <a:ext cx="600" cy="2106000"/>
          </a:xfrm>
          <a:prstGeom prst="bentConnector3">
            <a:avLst>
              <a:gd fmla="val 106466667" name="adj1"/>
            </a:avLst>
          </a:prstGeom>
          <a:noFill/>
          <a:ln cap="flat" cmpd="sng" w="38100">
            <a:solidFill>
              <a:srgbClr val="888888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12" name="Google Shape;312;g10b3a9a4afb_1_2484"/>
          <p:cNvCxnSpPr>
            <a:stCxn id="302" idx="0"/>
            <a:endCxn id="304" idx="1"/>
          </p:cNvCxnSpPr>
          <p:nvPr/>
        </p:nvCxnSpPr>
        <p:spPr>
          <a:xfrm rot="-5400000">
            <a:off x="1994900" y="2294125"/>
            <a:ext cx="1062600" cy="1420200"/>
          </a:xfrm>
          <a:prstGeom prst="bentConnector2">
            <a:avLst/>
          </a:prstGeom>
          <a:noFill/>
          <a:ln cap="flat" cmpd="sng" w="38100">
            <a:solidFill>
              <a:srgbClr val="88888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3" name="Google Shape;313;g10b3a9a4afb_1_2484"/>
          <p:cNvCxnSpPr>
            <a:stCxn id="304" idx="3"/>
            <a:endCxn id="301" idx="0"/>
          </p:cNvCxnSpPr>
          <p:nvPr/>
        </p:nvCxnSpPr>
        <p:spPr>
          <a:xfrm>
            <a:off x="4607750" y="2472900"/>
            <a:ext cx="3525900" cy="1062600"/>
          </a:xfrm>
          <a:prstGeom prst="bentConnector2">
            <a:avLst/>
          </a:prstGeom>
          <a:noFill/>
          <a:ln cap="flat" cmpd="sng" w="38100">
            <a:solidFill>
              <a:srgbClr val="88888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4" name="Google Shape;314;g10b3a9a4afb_1_2484"/>
          <p:cNvSpPr txBox="1"/>
          <p:nvPr/>
        </p:nvSpPr>
        <p:spPr>
          <a:xfrm>
            <a:off x="4363100" y="5684675"/>
            <a:ext cx="3329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Lato"/>
                <a:ea typeface="Lato"/>
                <a:cs typeface="Lato"/>
                <a:sym typeface="Lato"/>
              </a:rPr>
              <a:t>Model Development Process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6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Exploratory data analysis results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Interactive analytics demo in screenshots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Predictive analysis results</a:t>
            </a:r>
            <a:endParaRPr/>
          </a:p>
          <a:p>
            <a:pPr indent="-1143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21" name="Google Shape;321;p1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1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0" name="Google Shape;160;p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/>
          </a:p>
        </p:txBody>
      </p:sp>
      <p:sp>
        <p:nvSpPr>
          <p:cNvPr id="161" name="Google Shape;161;p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" name="Google Shape;332;p18"/>
          <p:cNvSpPr txBox="1"/>
          <p:nvPr>
            <p:ph idx="4294967295" type="body"/>
          </p:nvPr>
        </p:nvSpPr>
        <p:spPr>
          <a:xfrm>
            <a:off x="770000" y="4688775"/>
            <a:ext cx="9433800" cy="13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plot shows that as the number of flights increases, so does the likelihood of a successful landing.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greater the payload mass, the better the landing outcome.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1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</a:t>
            </a:r>
            <a:r>
              <a:rPr lang="en-US" sz="4000">
                <a:solidFill>
                  <a:srgbClr val="0B49CB"/>
                </a:solidFill>
              </a:rPr>
              <a:t>Payload Mass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pic>
        <p:nvPicPr>
          <p:cNvPr id="334" name="Google Shape;33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697299"/>
            <a:ext cx="11887199" cy="23940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0b3a9a4afb_1_2530"/>
          <p:cNvSpPr txBox="1"/>
          <p:nvPr>
            <p:ph idx="12" type="sldNum"/>
          </p:nvPr>
        </p:nvSpPr>
        <p:spPr>
          <a:xfrm>
            <a:off x="8714772" y="6025573"/>
            <a:ext cx="274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" name="Google Shape;340;g10b3a9a4afb_1_2530"/>
          <p:cNvSpPr txBox="1"/>
          <p:nvPr>
            <p:ph idx="4294967295" type="body"/>
          </p:nvPr>
        </p:nvSpPr>
        <p:spPr>
          <a:xfrm>
            <a:off x="770000" y="4688775"/>
            <a:ext cx="9433800" cy="13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higher flight number the more success.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CCAFS SLC 40 launch site has the lowest successful rate (60%)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VAFB SLC 4E and KSC LC 39A has the most successful rate (77%)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g10b3a9a4afb_1_2530"/>
          <p:cNvSpPr txBox="1"/>
          <p:nvPr/>
        </p:nvSpPr>
        <p:spPr>
          <a:xfrm>
            <a:off x="770011" y="538650"/>
            <a:ext cx="105156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</a:t>
            </a:r>
            <a:r>
              <a:rPr lang="en-US" sz="4000">
                <a:solidFill>
                  <a:srgbClr val="0B49CB"/>
                </a:solidFill>
              </a:rPr>
              <a:t>Launch Site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pic>
        <p:nvPicPr>
          <p:cNvPr id="342" name="Google Shape;342;g10b3a9a4afb_1_25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849650"/>
            <a:ext cx="11887203" cy="2395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8" name="Google Shape;348;p1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Launch Site</a:t>
            </a:r>
            <a:endParaRPr/>
          </a:p>
        </p:txBody>
      </p:sp>
      <p:pic>
        <p:nvPicPr>
          <p:cNvPr id="349" name="Google Shape;34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697299"/>
            <a:ext cx="11887203" cy="2395326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19"/>
          <p:cNvSpPr txBox="1"/>
          <p:nvPr>
            <p:ph idx="4294967295" type="body"/>
          </p:nvPr>
        </p:nvSpPr>
        <p:spPr>
          <a:xfrm>
            <a:off x="770000" y="4266575"/>
            <a:ext cx="10923600" cy="22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VAFB-SLC launchsite there are no rockets launched for heavy payload mass (greater than 10000)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CCAFS SLC 40 launch site has the most rockets launched, but mostly below 8000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KSC LC 39A has the most successful rate compare to other sites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6" name="Google Shape;356;p2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 Rate vs. Orbit 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pic>
        <p:nvPicPr>
          <p:cNvPr id="357" name="Google Shape;35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7338" y="1762124"/>
            <a:ext cx="4848225" cy="379095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20"/>
          <p:cNvSpPr txBox="1"/>
          <p:nvPr>
            <p:ph idx="4294967295" type="body"/>
          </p:nvPr>
        </p:nvSpPr>
        <p:spPr>
          <a:xfrm>
            <a:off x="770000" y="1533525"/>
            <a:ext cx="4949100" cy="43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ES-L1, GEO, HEO, SSO are the orbits that have 100% success rate.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GTO is the orbit that has lowest success rate (about 55%)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ISS, LEO, MEO, PO orbits have similar success rate (60%-70%)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4" name="Google Shape;364;p2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Orbit 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pic>
        <p:nvPicPr>
          <p:cNvPr id="365" name="Google Shape;36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2399" y="1627575"/>
            <a:ext cx="4480725" cy="4019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1"/>
          <p:cNvSpPr txBox="1"/>
          <p:nvPr>
            <p:ph idx="4294967295" type="body"/>
          </p:nvPr>
        </p:nvSpPr>
        <p:spPr>
          <a:xfrm>
            <a:off x="770000" y="1533525"/>
            <a:ext cx="5262900" cy="43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LEO is the only orbit where the success rate is related to the amount of flights.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 other orbits, there is no relationship between success rate and flight number.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2" name="Google Shape;372;p2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Orbit 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pic>
        <p:nvPicPr>
          <p:cNvPr id="373" name="Google Shape;37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1050" y="1544900"/>
            <a:ext cx="4744025" cy="42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22"/>
          <p:cNvSpPr txBox="1"/>
          <p:nvPr>
            <p:ph idx="4294967295" type="body"/>
          </p:nvPr>
        </p:nvSpPr>
        <p:spPr>
          <a:xfrm>
            <a:off x="770000" y="1533525"/>
            <a:ext cx="5262900" cy="43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We can see that LEO, ISS, and PO have a higher success rate when the payload mass is large.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There is no relationship between success rate and payload in other orbits.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2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Success Yearly Trend</a:t>
            </a:r>
            <a:endParaRPr/>
          </a:p>
        </p:txBody>
      </p:sp>
      <p:pic>
        <p:nvPicPr>
          <p:cNvPr id="381" name="Google Shape;38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6825" y="1607999"/>
            <a:ext cx="5158776" cy="3897275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23"/>
          <p:cNvSpPr txBox="1"/>
          <p:nvPr>
            <p:ph idx="4294967295" type="body"/>
          </p:nvPr>
        </p:nvSpPr>
        <p:spPr>
          <a:xfrm>
            <a:off x="770000" y="1533525"/>
            <a:ext cx="5262900" cy="43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success rate kept increasing since 2013.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reasons could be the improvement after each failure and the advancement of technology over time.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24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the 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names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of the unique launch sites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%%sql 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select distinct LAUNCH_SITE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from SPACEXDATASET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the keyword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distinct</a:t>
            </a:r>
            <a:r>
              <a:rPr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to select the unique launch sites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2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All Launch Site Names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5" name="Google Shape;395;p25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5 records where launch sites begin with `CCA`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%%sql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select distinct LAUNCH_SITE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from SPACEXDATASET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 launch_site like 'CCA%'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distinct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to select the launch sites with the name starts with </a:t>
            </a:r>
            <a:r>
              <a:rPr b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CCA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2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Site Names Begin with 'CCA'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3"/>
          <p:cNvSpPr txBox="1"/>
          <p:nvPr/>
        </p:nvSpPr>
        <p:spPr>
          <a:xfrm>
            <a:off x="769999" y="1827733"/>
            <a:ext cx="10515600" cy="48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Summary of methodologies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Data collection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Data wrangling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EDA with data visualization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EDA with SQL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Build an Interactive Map with Folium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Build a Dashboard with Plotly Dash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Predictive Analysis (Classification)</a:t>
            </a:r>
            <a:endParaRPr sz="2200">
              <a:solidFill>
                <a:srgbClr val="292929"/>
              </a:solidFill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Summary of all results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Exploratory data analysis results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Interactive analytics demo in screenshots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Predictive analysis results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168" name="Google Shape;168;p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2" name="Google Shape;402;p26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total payload carried by boosters from NASA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%%sql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select sum(PAYLOAD_MASS__KG_) as total_payload_mass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from SPACEXDATASET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 CUSTOMER = 'NASA (CRS)'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function to summary the total payload mass and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statement to apply condition (customer is NASA)</a:t>
            </a:r>
            <a:endParaRPr/>
          </a:p>
        </p:txBody>
      </p:sp>
      <p:sp>
        <p:nvSpPr>
          <p:cNvPr id="403" name="Google Shape;403;p2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Payload Mass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9" name="Google Shape;409;p27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average payload mass carried by booster version F9 v1.1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%%sql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select avg(PAYLOAD_MASS__KG_) as average_payload_mass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from SPACEXDATASET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 BOOSTER_VERSION = 'F9 v1.1'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avg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function to calculate the average of payload mass 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statement to apply condition (BOOSTER_VERSION is F9 v1.1)</a:t>
            </a:r>
            <a:endParaRPr/>
          </a:p>
        </p:txBody>
      </p:sp>
      <p:sp>
        <p:nvSpPr>
          <p:cNvPr id="410" name="Google Shape;410;p2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Average Payload Mass by F9 v1.1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6" name="Google Shape;416;p28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the dates of the first successful landing outcome on ground pad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%%sql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select min(DATE)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from SPACEXDATASET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 LANDING__OUTCOME = 'Success (ground pad)'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6096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min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function to get the first date (minimum) of the first successful landing outcome on ground pad.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6096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statement to apply condition (LANDING__OUTCOME is Success (ground pad))</a:t>
            </a:r>
            <a:endParaRPr/>
          </a:p>
        </p:txBody>
      </p:sp>
      <p:sp>
        <p:nvSpPr>
          <p:cNvPr id="417" name="Google Shape;417;p2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First Successful Ground Landing Date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29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names of boosters which have successfully landed on drone ship and had payload mass greater than 4000 but less than 6000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%%sql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select BOOSTER_VERSION 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from SPACEXDATASET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 LANDING__OUTCOME = 'Success (drone ship)' and (PAYLOAD_MASS__KG_ &gt; 4000 and PAYLOAD_MASS__KG_ &lt; 6000)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the comparison operators </a:t>
            </a:r>
            <a:r>
              <a:rPr b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&lt; 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to select the 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PAYLOAD_MASS__KG_ that greater than 4000 but less than 6000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6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Successful Drone Ship Landing with Payload between 4000 and 6000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0" name="Google Shape;430;p30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total number of successful and failure mission outcomes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%%sql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select MISSION_OUTCOME, count(MISSION_OUTCOME) as total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from SPACEXDATASET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group by MISSION_OUTCOME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count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function to count the number of mission outcomes, and using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group by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statement to group the value by the mission outcomes.</a:t>
            </a:r>
            <a:endParaRPr/>
          </a:p>
        </p:txBody>
      </p:sp>
      <p:sp>
        <p:nvSpPr>
          <p:cNvPr id="431" name="Google Shape;431;p3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Number of Successful and Failure Mission Outcomes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7" name="Google Shape;437;p31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names of the booster which have carried the maximum payload mass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%%sql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select BOOSTER_VERSION 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from SPACEXDATASET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 PAYLOAD_MASS__KG_ = (select max(PAYLOAD_MASS__KG_) from SPACEXDATASET)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the </a:t>
            </a:r>
            <a:r>
              <a:rPr b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subquery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to return the maximum payload mass(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max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function) and get the booster version that has the payload equal to the maximum payload mass</a:t>
            </a:r>
            <a:endParaRPr/>
          </a:p>
        </p:txBody>
      </p:sp>
      <p:sp>
        <p:nvSpPr>
          <p:cNvPr id="438" name="Google Shape;438;p3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Boosters Carried Maximum Payload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4" name="Google Shape;444;p32"/>
          <p:cNvSpPr txBox="1"/>
          <p:nvPr>
            <p:ph idx="4294967295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failed landing_outcomes in drone ship, their booster versions, and launch site names for in year 2015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%%sql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select LANDING__OUTCOME, BOOSTER_VERSION, LAUNCH_SITE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from SPACEXDATASET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 year(DATE) = 2015 and LANDING__OUTCOME = 'Failure (drone ship)'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year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function to extract the year from DATE to select the year in 2015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3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2015 Launch Records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1" name="Google Shape;451;p33"/>
          <p:cNvSpPr txBox="1"/>
          <p:nvPr>
            <p:ph idx="4294967295" type="body"/>
          </p:nvPr>
        </p:nvSpPr>
        <p:spPr>
          <a:xfrm>
            <a:off x="770000" y="1500126"/>
            <a:ext cx="9745500" cy="46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Rank the count of landing outcomes (such as Failure (drone ship) or Success (ground pad)) between the date 2010-06-04 and 2017-03-20, in descending order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%%sql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select LANDING__OUTCOME, count(LANDING__OUTCOME) as total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from SPACEXDATASET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where DATE between '2010-06-04' and '2017-03-20'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group by LANDING__OUTCOME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order by total desc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between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operator to get the date from 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2010-06-04 and 2017-03-20.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group by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statement to group result by landing outcome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order by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statement with </a:t>
            </a:r>
            <a:r>
              <a:rPr b="1"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desc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to sort the result in descending total order.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3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00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Rank Landing Outcomes Between 2010-06-04 and 2017-03-20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2" name="Google Shape;462;p35"/>
          <p:cNvSpPr txBox="1"/>
          <p:nvPr>
            <p:ph idx="4294967295" type="body"/>
          </p:nvPr>
        </p:nvSpPr>
        <p:spPr>
          <a:xfrm>
            <a:off x="770000" y="5149974"/>
            <a:ext cx="97455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All the launch sites in proximity to the Equator line, it's because of the rotational speed of Earth that helps the launch.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All the launch sites is located very close to the coast to reduce the risks over populated areas.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3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</a:rPr>
              <a:t>Launch site locations</a:t>
            </a:r>
            <a:endParaRPr/>
          </a:p>
        </p:txBody>
      </p:sp>
      <p:pic>
        <p:nvPicPr>
          <p:cNvPr id="464" name="Google Shape;46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0636" y="1556075"/>
            <a:ext cx="5590724" cy="335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4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sp>
        <p:nvSpPr>
          <p:cNvPr id="175" name="Google Shape;175;p4"/>
          <p:cNvSpPr txBox="1"/>
          <p:nvPr/>
        </p:nvSpPr>
        <p:spPr>
          <a:xfrm>
            <a:off x="958700" y="1385625"/>
            <a:ext cx="10499400" cy="53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</a:rPr>
              <a:t>SpaceX advertises Falcon 9 rocket launches on its website with a cost of 62 million dollars; other providers cost upward of 165 million dollars each, much of the savings is because SpaceX can reuse the first stage. </a:t>
            </a:r>
            <a:endParaRPr sz="2200">
              <a:solidFill>
                <a:srgbClr val="292929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•"/>
            </a:pPr>
            <a:r>
              <a:rPr lang="en-US" sz="2200">
                <a:solidFill>
                  <a:srgbClr val="292929"/>
                </a:solidFill>
              </a:rPr>
              <a:t>Therefore if we can determine if the first stage will land, we can determine the cost of a launch.</a:t>
            </a:r>
            <a:r>
              <a:rPr lang="en-US" sz="2200">
                <a:solidFill>
                  <a:srgbClr val="292929"/>
                </a:solidFill>
              </a:rPr>
              <a:t> This information can be used if an alternate company wants to bid against SpaceX for a rocket launch</a:t>
            </a:r>
            <a:endParaRPr sz="2200">
              <a:solidFill>
                <a:srgbClr val="292929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Problems you want to find answers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Discover new insights by analyzing Falcon 9 rocket launch data in the first stage.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Predict whether or not the first stage will successfully land.</a:t>
            </a:r>
            <a:endParaRPr sz="2200">
              <a:solidFill>
                <a:srgbClr val="292929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0" name="Google Shape;470;p3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</a:rPr>
              <a:t>Landing outcome on each landing site</a:t>
            </a:r>
            <a:endParaRPr/>
          </a:p>
        </p:txBody>
      </p:sp>
      <p:pic>
        <p:nvPicPr>
          <p:cNvPr id="471" name="Google Shape;47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6425" y="1466400"/>
            <a:ext cx="5719149" cy="3433326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36"/>
          <p:cNvSpPr txBox="1"/>
          <p:nvPr>
            <p:ph idx="4294967295" type="body"/>
          </p:nvPr>
        </p:nvSpPr>
        <p:spPr>
          <a:xfrm>
            <a:off x="770000" y="5149975"/>
            <a:ext cx="107376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Based on the color-labeled markers in marker clusters, we can see the KSC LC-39A has the most successful landing outcome (10 success out of 13 landings)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CCAFS LC-40 has the lowest success rate, with 19 failures out of 26 landings.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8" name="Google Shape;478;p3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</a:rPr>
              <a:t>Launch site vs its proximities</a:t>
            </a:r>
            <a:endParaRPr/>
          </a:p>
        </p:txBody>
      </p:sp>
      <p:pic>
        <p:nvPicPr>
          <p:cNvPr id="479" name="Google Shape;47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3950" y="1391400"/>
            <a:ext cx="6360623" cy="3824499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37"/>
          <p:cNvSpPr txBox="1"/>
          <p:nvPr>
            <p:ph idx="4294967295" type="body"/>
          </p:nvPr>
        </p:nvSpPr>
        <p:spPr>
          <a:xfrm>
            <a:off x="727200" y="5312100"/>
            <a:ext cx="107376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launch site (CCAFS SLC-40) in close proximity to railway: 1.38 Km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launch site (CCAFS SLC-40) in close proximity to highway: 0.58 Km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launch site (CCAFS SLC-40) in close proximity to coastline: 0.86 Km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launch site (CCAFS SLC-40) keeps 49.86 Km away from Melbourne city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0" name="Google Shape;490;p3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</a:rPr>
              <a:t>Launch sites success rate</a:t>
            </a:r>
            <a:endParaRPr/>
          </a:p>
        </p:txBody>
      </p:sp>
      <p:pic>
        <p:nvPicPr>
          <p:cNvPr id="491" name="Google Shape;49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1563" y="1391225"/>
            <a:ext cx="5868875" cy="3679825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39"/>
          <p:cNvSpPr txBox="1"/>
          <p:nvPr>
            <p:ph idx="4294967295" type="body"/>
          </p:nvPr>
        </p:nvSpPr>
        <p:spPr>
          <a:xfrm>
            <a:off x="770000" y="5149974"/>
            <a:ext cx="97455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KSC LC-39A has the highest landing success rate (41.7 percent of total rate).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CCFS SLC-40 has the lowest landing success rate (12.5%)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0b3a9a4afb_1_2604"/>
          <p:cNvSpPr txBox="1"/>
          <p:nvPr>
            <p:ph idx="12" type="sldNum"/>
          </p:nvPr>
        </p:nvSpPr>
        <p:spPr>
          <a:xfrm>
            <a:off x="8714772" y="6025573"/>
            <a:ext cx="274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8" name="Google Shape;498;g10b3a9a4afb_1_2604"/>
          <p:cNvSpPr txBox="1"/>
          <p:nvPr/>
        </p:nvSpPr>
        <p:spPr>
          <a:xfrm>
            <a:off x="770011" y="538650"/>
            <a:ext cx="105156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</a:rPr>
              <a:t>Launch site - success ratio</a:t>
            </a:r>
            <a:endParaRPr/>
          </a:p>
        </p:txBody>
      </p:sp>
      <p:sp>
        <p:nvSpPr>
          <p:cNvPr id="499" name="Google Shape;499;g10b3a9a4afb_1_2604"/>
          <p:cNvSpPr txBox="1"/>
          <p:nvPr>
            <p:ph idx="4294967295" type="body"/>
          </p:nvPr>
        </p:nvSpPr>
        <p:spPr>
          <a:xfrm>
            <a:off x="770000" y="5149974"/>
            <a:ext cx="97455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KSC LC-39A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has the highest launch success ration (76.9% success vs 23.1% fail).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0" name="Google Shape;500;g10b3a9a4afb_1_26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6263" y="1495200"/>
            <a:ext cx="5699476" cy="3554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6" name="Google Shape;506;p4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</a:rPr>
              <a:t>Success rate - Payload vs Landing outcome</a:t>
            </a:r>
            <a:endParaRPr/>
          </a:p>
        </p:txBody>
      </p:sp>
      <p:sp>
        <p:nvSpPr>
          <p:cNvPr id="507" name="Google Shape;507;p41"/>
          <p:cNvSpPr txBox="1"/>
          <p:nvPr>
            <p:ph idx="4294967295" type="body"/>
          </p:nvPr>
        </p:nvSpPr>
        <p:spPr>
          <a:xfrm>
            <a:off x="770000" y="5149974"/>
            <a:ext cx="97455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3200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Payload range 0 - 5000: </a:t>
            </a:r>
            <a:r>
              <a:rPr lang="en-US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FT version have the largest success rate vs V1.1 version has the most failure rate.</a:t>
            </a:r>
            <a:endParaRPr sz="1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8" name="Google Shape;50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2613" y="1437700"/>
            <a:ext cx="5950375" cy="350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10b3a9a4afb_1_2615"/>
          <p:cNvSpPr txBox="1"/>
          <p:nvPr>
            <p:ph idx="12" type="sldNum"/>
          </p:nvPr>
        </p:nvSpPr>
        <p:spPr>
          <a:xfrm>
            <a:off x="8714772" y="6025573"/>
            <a:ext cx="274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4" name="Google Shape;514;g10b3a9a4afb_1_2615"/>
          <p:cNvSpPr txBox="1"/>
          <p:nvPr/>
        </p:nvSpPr>
        <p:spPr>
          <a:xfrm>
            <a:off x="770011" y="538650"/>
            <a:ext cx="105156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</a:rPr>
              <a:t>Success rate - Payload vs Landing outcome</a:t>
            </a:r>
            <a:endParaRPr sz="4000">
              <a:solidFill>
                <a:srgbClr val="0B49CB"/>
              </a:solidFill>
            </a:endParaRPr>
          </a:p>
        </p:txBody>
      </p:sp>
      <p:sp>
        <p:nvSpPr>
          <p:cNvPr id="515" name="Google Shape;515;g10b3a9a4afb_1_2615"/>
          <p:cNvSpPr txBox="1"/>
          <p:nvPr>
            <p:ph idx="4294967295" type="body"/>
          </p:nvPr>
        </p:nvSpPr>
        <p:spPr>
          <a:xfrm>
            <a:off x="770000" y="5149974"/>
            <a:ext cx="97455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3200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Payload range 5000 - 9600: FT version have the most success rate vs B4 version has the most failure rate.</a:t>
            </a:r>
            <a:endParaRPr sz="1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0" marL="228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 heavy payload mass, only FT and B4 boosters are used (greater than 5000 kg).</a:t>
            </a:r>
            <a:endParaRPr sz="1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6" name="Google Shape;516;g10b3a9a4afb_1_26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1113" y="1472500"/>
            <a:ext cx="6109776" cy="3596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6" name="Google Shape;526;p43"/>
          <p:cNvSpPr txBox="1"/>
          <p:nvPr>
            <p:ph idx="4294967295" type="body"/>
          </p:nvPr>
        </p:nvSpPr>
        <p:spPr>
          <a:xfrm>
            <a:off x="808488" y="5696325"/>
            <a:ext cx="10575000" cy="28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As the chart shows, the Decision Tree classifier has the highest score (88% accuracy)</a:t>
            </a:r>
            <a:endParaRPr/>
          </a:p>
        </p:txBody>
      </p:sp>
      <p:sp>
        <p:nvSpPr>
          <p:cNvPr id="527" name="Google Shape;527;p4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Classification Accuracy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pic>
        <p:nvPicPr>
          <p:cNvPr id="528" name="Google Shape;52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1087" y="1522341"/>
            <a:ext cx="6869814" cy="381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4" name="Google Shape;534;p44"/>
          <p:cNvSpPr txBox="1"/>
          <p:nvPr>
            <p:ph idx="4294967295" type="body"/>
          </p:nvPr>
        </p:nvSpPr>
        <p:spPr>
          <a:xfrm>
            <a:off x="770000" y="1651250"/>
            <a:ext cx="5786100" cy="42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confusion matrix plot shows the accuracy of the model predictions: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11 True Positives vs 1 False Negative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219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5 True Negatives vs 1 False Positive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4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Confusion Matrix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pic>
        <p:nvPicPr>
          <p:cNvPr id="536" name="Google Shape;53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0646" y="1572838"/>
            <a:ext cx="4807325" cy="371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 txBox="1"/>
          <p:nvPr>
            <p:ph idx="12" type="sldNum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2" name="Google Shape;542;p45"/>
          <p:cNvSpPr txBox="1"/>
          <p:nvPr>
            <p:ph idx="4294967295" type="body"/>
          </p:nvPr>
        </p:nvSpPr>
        <p:spPr>
          <a:xfrm>
            <a:off x="769991" y="1875050"/>
            <a:ext cx="10515600" cy="43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greater payload mass, the better landing outcome.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KSC LC-39A has the most success rate compare to others.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ES-L1, GEO, HEO, SSO are the orbits that have 100% success rate.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reasons could be the improvement after each failure and the advancement of technology over time.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All the launch sites in proximity to the Equator line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All the launch sites is located very close to the coast to reduce the risks over populated areas.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Decision Tree Classifier is the best model.</a:t>
            </a:r>
            <a:endParaRPr/>
          </a:p>
        </p:txBody>
      </p:sp>
      <p:sp>
        <p:nvSpPr>
          <p:cNvPr id="543" name="Google Shape;543;p4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0" name="Google Shape;550;p46"/>
          <p:cNvSpPr txBox="1"/>
          <p:nvPr>
            <p:ph idx="4294967295" type="body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Use seaborn heatmap plot to show the correlation in the dataset.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flight number over the year.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4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0a5a8edd54_0_5"/>
          <p:cNvSpPr txBox="1"/>
          <p:nvPr>
            <p:ph idx="12" type="sldNum"/>
          </p:nvPr>
        </p:nvSpPr>
        <p:spPr>
          <a:xfrm>
            <a:off x="8714772" y="6025573"/>
            <a:ext cx="274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8" name="Google Shape;558;g10a5a8edd54_0_5"/>
          <p:cNvSpPr txBox="1"/>
          <p:nvPr/>
        </p:nvSpPr>
        <p:spPr>
          <a:xfrm>
            <a:off x="770011" y="538650"/>
            <a:ext cx="105156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pic>
        <p:nvPicPr>
          <p:cNvPr id="559" name="Google Shape;559;g10a5a8edd54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4200" y="1395796"/>
            <a:ext cx="5943599" cy="47476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0a5a8edd54_0_13"/>
          <p:cNvSpPr txBox="1"/>
          <p:nvPr>
            <p:ph idx="12" type="sldNum"/>
          </p:nvPr>
        </p:nvSpPr>
        <p:spPr>
          <a:xfrm>
            <a:off x="8714772" y="6025573"/>
            <a:ext cx="2743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6" name="Google Shape;566;g10a5a8edd54_0_13"/>
          <p:cNvSpPr txBox="1"/>
          <p:nvPr/>
        </p:nvSpPr>
        <p:spPr>
          <a:xfrm>
            <a:off x="770011" y="538650"/>
            <a:ext cx="105156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pic>
        <p:nvPicPr>
          <p:cNvPr id="567" name="Google Shape;567;g10a5a8edd54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1613" y="1460800"/>
            <a:ext cx="5488774" cy="456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6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88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8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Data collection methodology:</a:t>
            </a:r>
            <a:endParaRPr/>
          </a:p>
          <a:p>
            <a:pPr indent="-228600" lvl="1" marL="6858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57070"/>
              </a:buClr>
              <a:buSzPct val="100000"/>
              <a:buFont typeface="Arial"/>
              <a:buChar char="•"/>
            </a:pPr>
            <a:r>
              <a:rPr b="0" i="0" lang="en-US" sz="7600" u="none" cap="none" strike="noStrik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Describe how data was collected 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8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data wrangling</a:t>
            </a:r>
            <a:endParaRPr/>
          </a:p>
          <a:p>
            <a:pPr indent="-228600" lvl="1" marL="6858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57070"/>
              </a:buClr>
              <a:buSzPct val="100000"/>
              <a:buFont typeface="Arial"/>
              <a:buChar char="•"/>
            </a:pPr>
            <a:r>
              <a:rPr b="0" i="0" lang="en-US" sz="7600" u="none" cap="none" strike="noStrik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Describe how data was processed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8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exploratory data analysis (EDA) using visualization and SQL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8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interactive visual analytics using Folium and Plotly Dash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8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predictive analysis using classification models</a:t>
            </a:r>
            <a:endParaRPr/>
          </a:p>
          <a:p>
            <a:pPr indent="-228600" lvl="1" marL="6858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57070"/>
              </a:buClr>
              <a:buSzPct val="100000"/>
              <a:buFont typeface="Arial"/>
              <a:buChar char="•"/>
            </a:pPr>
            <a:r>
              <a:rPr b="0" i="0" lang="en-US" sz="7600" u="none" cap="none" strike="noStrik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How to build, tune, evaluate classification models</a:t>
            </a:r>
            <a:endParaRPr/>
          </a:p>
          <a:p>
            <a:pPr indent="-889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8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"/>
          <p:cNvSpPr txBox="1"/>
          <p:nvPr>
            <p:ph idx="4294967295" type="body"/>
          </p:nvPr>
        </p:nvSpPr>
        <p:spPr>
          <a:xfrm>
            <a:off x="820751" y="1800225"/>
            <a:ext cx="4998000" cy="42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Key phrases: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Send request to get rocket launch data from SpaceX website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Receive response from the SpaceX website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Parse response JSON and store in to Pandas Dataframe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GitHub URL: </a:t>
            </a:r>
            <a:r>
              <a:rPr lang="en-US" sz="2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Click here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– SpaceX API</a:t>
            </a:r>
            <a:endParaRPr/>
          </a:p>
        </p:txBody>
      </p:sp>
      <p:sp>
        <p:nvSpPr>
          <p:cNvPr id="195" name="Google Shape;195;p8"/>
          <p:cNvSpPr/>
          <p:nvPr/>
        </p:nvSpPr>
        <p:spPr>
          <a:xfrm>
            <a:off x="5896300" y="2356488"/>
            <a:ext cx="1741800" cy="1741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python</a:t>
            </a:r>
            <a:endParaRPr/>
          </a:p>
        </p:txBody>
      </p:sp>
      <p:sp>
        <p:nvSpPr>
          <p:cNvPr id="196" name="Google Shape;196;p8"/>
          <p:cNvSpPr/>
          <p:nvPr/>
        </p:nvSpPr>
        <p:spPr>
          <a:xfrm>
            <a:off x="10117450" y="2356488"/>
            <a:ext cx="1741800" cy="1741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SpaceX web source</a:t>
            </a:r>
            <a:endParaRPr/>
          </a:p>
        </p:txBody>
      </p:sp>
      <p:sp>
        <p:nvSpPr>
          <p:cNvPr id="197" name="Google Shape;197;p8"/>
          <p:cNvSpPr/>
          <p:nvPr/>
        </p:nvSpPr>
        <p:spPr>
          <a:xfrm>
            <a:off x="7715575" y="2542200"/>
            <a:ext cx="299700" cy="13704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8"/>
          <p:cNvSpPr/>
          <p:nvPr/>
        </p:nvSpPr>
        <p:spPr>
          <a:xfrm>
            <a:off x="9741550" y="2542200"/>
            <a:ext cx="299700" cy="13704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8"/>
          <p:cNvSpPr/>
          <p:nvPr/>
        </p:nvSpPr>
        <p:spPr>
          <a:xfrm>
            <a:off x="7999650" y="2241675"/>
            <a:ext cx="1741800" cy="199800"/>
          </a:xfrm>
          <a:prstGeom prst="rightArrow">
            <a:avLst>
              <a:gd fmla="val 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8"/>
          <p:cNvSpPr txBox="1"/>
          <p:nvPr/>
        </p:nvSpPr>
        <p:spPr>
          <a:xfrm>
            <a:off x="8342250" y="1672275"/>
            <a:ext cx="1056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/>
              <a:t>API</a:t>
            </a:r>
            <a:endParaRPr b="1" sz="2500"/>
          </a:p>
        </p:txBody>
      </p:sp>
      <p:sp>
        <p:nvSpPr>
          <p:cNvPr id="201" name="Google Shape;201;p8"/>
          <p:cNvSpPr/>
          <p:nvPr/>
        </p:nvSpPr>
        <p:spPr>
          <a:xfrm flipH="1">
            <a:off x="8006875" y="4013325"/>
            <a:ext cx="1741800" cy="199800"/>
          </a:xfrm>
          <a:prstGeom prst="rightArrow">
            <a:avLst>
              <a:gd fmla="val 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8"/>
          <p:cNvSpPr txBox="1"/>
          <p:nvPr/>
        </p:nvSpPr>
        <p:spPr>
          <a:xfrm>
            <a:off x="8350100" y="2441475"/>
            <a:ext cx="105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request</a:t>
            </a:r>
            <a:endParaRPr b="1"/>
          </a:p>
        </p:txBody>
      </p:sp>
      <p:sp>
        <p:nvSpPr>
          <p:cNvPr id="203" name="Google Shape;203;p8"/>
          <p:cNvSpPr txBox="1"/>
          <p:nvPr/>
        </p:nvSpPr>
        <p:spPr>
          <a:xfrm>
            <a:off x="8342250" y="3590625"/>
            <a:ext cx="105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response</a:t>
            </a:r>
            <a:endParaRPr b="1"/>
          </a:p>
        </p:txBody>
      </p:sp>
      <p:sp>
        <p:nvSpPr>
          <p:cNvPr id="204" name="Google Shape;204;p8"/>
          <p:cNvSpPr/>
          <p:nvPr/>
        </p:nvSpPr>
        <p:spPr>
          <a:xfrm rot="5400000">
            <a:off x="6298190" y="4410450"/>
            <a:ext cx="871500" cy="247200"/>
          </a:xfrm>
          <a:prstGeom prst="rightArrow">
            <a:avLst>
              <a:gd fmla="val 4667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8"/>
          <p:cNvSpPr/>
          <p:nvPr/>
        </p:nvSpPr>
        <p:spPr>
          <a:xfrm>
            <a:off x="5896300" y="5054125"/>
            <a:ext cx="1819500" cy="8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Pandas Dataframe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9"/>
          <p:cNvSpPr txBox="1"/>
          <p:nvPr>
            <p:ph idx="4294967295" type="body"/>
          </p:nvPr>
        </p:nvSpPr>
        <p:spPr>
          <a:xfrm>
            <a:off x="922400" y="1792300"/>
            <a:ext cx="56022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Key phrases: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Send request to get rocket launch record tables from SpaceX Wikipedia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Receive response from the SpaceX Wikipedia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Parse response content using </a:t>
            </a:r>
            <a:r>
              <a:rPr i="1"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BeautifulSoup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API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Store data into Pandas Dataframe</a:t>
            </a:r>
            <a:endParaRPr/>
          </a:p>
          <a:p>
            <a:pPr indent="-4445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GitHub URL: </a:t>
            </a:r>
            <a:r>
              <a:rPr lang="en-US" sz="2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Click here</a:t>
            </a:r>
            <a:endParaRPr/>
          </a:p>
        </p:txBody>
      </p:sp>
      <p:sp>
        <p:nvSpPr>
          <p:cNvPr id="212" name="Google Shape;212;p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ct val="100000"/>
              <a:buFont typeface="IBM Plex Mono SemiBold"/>
              <a:buNone/>
            </a:pPr>
            <a:r>
              <a:t/>
            </a:r>
            <a:endParaRPr sz="40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9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- Scraping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sp>
        <p:nvSpPr>
          <p:cNvPr id="214" name="Google Shape;214;p9"/>
          <p:cNvSpPr/>
          <p:nvPr/>
        </p:nvSpPr>
        <p:spPr>
          <a:xfrm>
            <a:off x="7480975" y="1628325"/>
            <a:ext cx="2997900" cy="99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Wikipedia website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SpaceX rocket launch record tables</a:t>
            </a:r>
            <a:endParaRPr/>
          </a:p>
        </p:txBody>
      </p:sp>
      <p:sp>
        <p:nvSpPr>
          <p:cNvPr id="215" name="Google Shape;215;p9"/>
          <p:cNvSpPr/>
          <p:nvPr/>
        </p:nvSpPr>
        <p:spPr>
          <a:xfrm>
            <a:off x="7480975" y="3528113"/>
            <a:ext cx="2997900" cy="99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Python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BeautifulSoup</a:t>
            </a:r>
            <a:endParaRPr/>
          </a:p>
        </p:txBody>
      </p:sp>
      <p:sp>
        <p:nvSpPr>
          <p:cNvPr id="216" name="Google Shape;216;p9"/>
          <p:cNvSpPr/>
          <p:nvPr/>
        </p:nvSpPr>
        <p:spPr>
          <a:xfrm>
            <a:off x="7480975" y="5427925"/>
            <a:ext cx="2997900" cy="99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Pandas Dataframe</a:t>
            </a:r>
            <a:endParaRPr/>
          </a:p>
        </p:txBody>
      </p:sp>
      <p:sp>
        <p:nvSpPr>
          <p:cNvPr id="217" name="Google Shape;217;p9"/>
          <p:cNvSpPr/>
          <p:nvPr/>
        </p:nvSpPr>
        <p:spPr>
          <a:xfrm flipH="1" rot="5400000">
            <a:off x="7397465" y="2954275"/>
            <a:ext cx="871500" cy="247200"/>
          </a:xfrm>
          <a:prstGeom prst="rightArrow">
            <a:avLst>
              <a:gd fmla="val 4667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9"/>
          <p:cNvSpPr/>
          <p:nvPr/>
        </p:nvSpPr>
        <p:spPr>
          <a:xfrm rot="5400000">
            <a:off x="9650615" y="2954275"/>
            <a:ext cx="871500" cy="247200"/>
          </a:xfrm>
          <a:prstGeom prst="rightArrow">
            <a:avLst>
              <a:gd fmla="val 4667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9"/>
          <p:cNvSpPr txBox="1"/>
          <p:nvPr/>
        </p:nvSpPr>
        <p:spPr>
          <a:xfrm flipH="1">
            <a:off x="6881625" y="2877775"/>
            <a:ext cx="105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request</a:t>
            </a:r>
            <a:endParaRPr b="1"/>
          </a:p>
        </p:txBody>
      </p:sp>
      <p:sp>
        <p:nvSpPr>
          <p:cNvPr id="220" name="Google Shape;220;p9"/>
          <p:cNvSpPr txBox="1"/>
          <p:nvPr/>
        </p:nvSpPr>
        <p:spPr>
          <a:xfrm flipH="1">
            <a:off x="10098550" y="2877775"/>
            <a:ext cx="105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response</a:t>
            </a:r>
            <a:endParaRPr b="1"/>
          </a:p>
        </p:txBody>
      </p:sp>
      <p:sp>
        <p:nvSpPr>
          <p:cNvPr id="221" name="Google Shape;221;p9"/>
          <p:cNvSpPr/>
          <p:nvPr/>
        </p:nvSpPr>
        <p:spPr>
          <a:xfrm rot="5400000">
            <a:off x="8544165" y="4839575"/>
            <a:ext cx="871500" cy="247200"/>
          </a:xfrm>
          <a:prstGeom prst="rightArrow">
            <a:avLst>
              <a:gd fmla="val 4667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10"/>
          <p:cNvSpPr txBox="1"/>
          <p:nvPr>
            <p:ph idx="4294967295" type="body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Key phrases: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number of 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launches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on each 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number and 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occurrence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	of each orbit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number</a:t>
            </a: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and occurrence of mission outcome per orbit type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Create a landing outcome label from Outcome column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Determine the successful rate</a:t>
            </a:r>
            <a:endParaRPr sz="2200"/>
          </a:p>
          <a:p>
            <a:pPr indent="-228600" lvl="0" marL="228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GitHub URL: </a:t>
            </a:r>
            <a:r>
              <a:rPr lang="en-US" sz="2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Click here</a:t>
            </a:r>
            <a:endParaRPr sz="2200"/>
          </a:p>
          <a:p>
            <a:pPr indent="-50800" lvl="0" marL="228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Wrangling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